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15"/>
  </p:notes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8" autoAdjust="0"/>
    <p:restoredTop sz="94660"/>
  </p:normalViewPr>
  <p:slideViewPr>
    <p:cSldViewPr snapToGrid="0">
      <p:cViewPr varScale="1">
        <p:scale>
          <a:sx n="69" d="100"/>
          <a:sy n="69" d="100"/>
        </p:scale>
        <p:origin x="52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469052-9080-4BF8-AF49-3E2D21D7A1B6}" type="datetimeFigureOut">
              <a:rPr lang="en-US" smtClean="0"/>
              <a:t>7/10/2021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ACA299-0BF5-4D55-95E7-7064F79715E3}" type="slidenum">
              <a:rPr lang="en-US" smtClean="0"/>
              <a:t>‹#›</a:t>
            </a:fld>
            <a:endParaRPr lang="en-US"/>
          </a:p>
        </p:txBody>
      </p:sp>
    </p:spTree>
    <p:extLst>
      <p:ext uri="{BB962C8B-B14F-4D97-AF65-F5344CB8AC3E}">
        <p14:creationId xmlns:p14="http://schemas.microsoft.com/office/powerpoint/2010/main" val="1435547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full represented American Family Life Assurance Company, Aflac is a supplemental cover provider having its head office in Columbus, Georgia, and it was initiated in 1955. Even though it is not attributed to the Better Business Bureau (BBB), the company does have an A+ ranking from the BBB. Though the name has similarities, it should understand that the firm is in no way associated with American Family insurance.  According to Aguilera et al. (2016), Aflac doesn't give average inclusive insurance, like life, healthcare, home/renters, or car insurance. Relatively, the provider provides supplemental insurance goods, which may be bought to accompany a current standard insurance strategy.</a:t>
            </a:r>
          </a:p>
          <a:p>
            <a:r>
              <a:rPr lang="en-US" dirty="0"/>
              <a:t>Aflac was established in 1955, making it one of the best well-equipped insurance carriers with more than half a century’s worth of knowledge in contributing quality supplemental insurance strategies to persons and places of work. The insurance company has been graded amongst “The World’s Greatest Admired Corporations” by Fortune journal over a dozen years. Aflac is most famous for giving payroll deduction attention in the formula of cash paybacks when a worker suffers from an insured disease or an accident in work areas. The carrier offers coverage in both Japan and the United States. Aflac is Japan's most prominent insurance firm and the United States’ largest provider of sure renewable cover. The carrier's staff is approximately 12,000 robust. The company’s certified website states that they presently attend more than 55 million members (Koller 2017).</a:t>
            </a:r>
          </a:p>
          <a:p>
            <a:endParaRPr lang="en-US" dirty="0"/>
          </a:p>
        </p:txBody>
      </p:sp>
      <p:sp>
        <p:nvSpPr>
          <p:cNvPr id="4" name="Slide Number Placeholder 3"/>
          <p:cNvSpPr>
            <a:spLocks noGrp="1"/>
          </p:cNvSpPr>
          <p:nvPr>
            <p:ph type="sldNum" sz="quarter" idx="5"/>
          </p:nvPr>
        </p:nvSpPr>
        <p:spPr/>
        <p:txBody>
          <a:bodyPr/>
          <a:lstStyle/>
          <a:p>
            <a:fld id="{50ACA299-0BF5-4D55-95E7-7064F79715E3}" type="slidenum">
              <a:rPr lang="en-US" smtClean="0"/>
              <a:t>3</a:t>
            </a:fld>
            <a:endParaRPr lang="en-US"/>
          </a:p>
        </p:txBody>
      </p:sp>
    </p:spTree>
    <p:extLst>
      <p:ext uri="{BB962C8B-B14F-4D97-AF65-F5344CB8AC3E}">
        <p14:creationId xmlns:p14="http://schemas.microsoft.com/office/powerpoint/2010/main" val="266558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Aflac insurance has many pros that other insurance companies lack, and it's due to this that I believe it's the best as it has enabled the provision of Universal Healthcare in the United States. Supplemental insurance coverage isn't inclusive; it’s intended to work together with and cover the breaches left by a typical health insurance strategy. </a:t>
            </a:r>
          </a:p>
        </p:txBody>
      </p:sp>
      <p:sp>
        <p:nvSpPr>
          <p:cNvPr id="4" name="Slide Number Placeholder 3"/>
          <p:cNvSpPr>
            <a:spLocks noGrp="1"/>
          </p:cNvSpPr>
          <p:nvPr>
            <p:ph type="sldNum" sz="quarter" idx="5"/>
          </p:nvPr>
        </p:nvSpPr>
        <p:spPr/>
        <p:txBody>
          <a:bodyPr/>
          <a:lstStyle/>
          <a:p>
            <a:fld id="{50ACA299-0BF5-4D55-95E7-7064F79715E3}" type="slidenum">
              <a:rPr lang="en-US" smtClean="0"/>
              <a:t>12</a:t>
            </a:fld>
            <a:endParaRPr lang="en-US"/>
          </a:p>
        </p:txBody>
      </p:sp>
    </p:spTree>
    <p:extLst>
      <p:ext uri="{BB962C8B-B14F-4D97-AF65-F5344CB8AC3E}">
        <p14:creationId xmlns:p14="http://schemas.microsoft.com/office/powerpoint/2010/main" val="4248559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Aflac is a Well-established corporation, having been in operation for more than 65 years’ practice in the insurance commercial. According to Aguilera et al. (2016), The company offers numerous types of supplemental coverage such as life insurance for a grown person, short-term infirmity insurance, accident cover, dental insurance, and many other ranges. Massive volume of client satisfaction relative to corporation size. Provide coverage over individuals and to employers. The corporation processes the compensation of its affiliates in One Day, and it Pays the potential for certain individual privileges. Aflac has an Educational website that comprises decisions to be harmonized to an agent.</a:t>
            </a:r>
          </a:p>
        </p:txBody>
      </p:sp>
      <p:sp>
        <p:nvSpPr>
          <p:cNvPr id="4" name="Slide Number Placeholder 3"/>
          <p:cNvSpPr>
            <a:spLocks noGrp="1"/>
          </p:cNvSpPr>
          <p:nvPr>
            <p:ph type="sldNum" sz="quarter" idx="5"/>
          </p:nvPr>
        </p:nvSpPr>
        <p:spPr/>
        <p:txBody>
          <a:bodyPr/>
          <a:lstStyle/>
          <a:p>
            <a:fld id="{50ACA299-0BF5-4D55-95E7-7064F79715E3}" type="slidenum">
              <a:rPr lang="en-US" smtClean="0"/>
              <a:t>4</a:t>
            </a:fld>
            <a:endParaRPr lang="en-US"/>
          </a:p>
        </p:txBody>
      </p:sp>
    </p:spTree>
    <p:extLst>
      <p:ext uri="{BB962C8B-B14F-4D97-AF65-F5344CB8AC3E}">
        <p14:creationId xmlns:p14="http://schemas.microsoft.com/office/powerpoint/2010/main" val="350651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Nonetheless, Aflac does not voluntarily make available the information about any exact discounts obtainable; there are numerous discounts and habits to save cash on payments that are frequently offered to clients who buy coverages that they provide. For example, Aflac allows its customers to handle customer service substances and file dues online or through the phone. According to Koller (2017), The payments are super reasonable, and the possible payout is marvelous. Health Insurance wages the doctor, or the hospital Aflac recompenses the insurance holders.</a:t>
            </a:r>
          </a:p>
        </p:txBody>
      </p:sp>
      <p:sp>
        <p:nvSpPr>
          <p:cNvPr id="4" name="Slide Number Placeholder 3"/>
          <p:cNvSpPr>
            <a:spLocks noGrp="1"/>
          </p:cNvSpPr>
          <p:nvPr>
            <p:ph type="sldNum" sz="quarter" idx="5"/>
          </p:nvPr>
        </p:nvSpPr>
        <p:spPr/>
        <p:txBody>
          <a:bodyPr/>
          <a:lstStyle/>
          <a:p>
            <a:fld id="{50ACA299-0BF5-4D55-95E7-7064F79715E3}" type="slidenum">
              <a:rPr lang="en-US" smtClean="0"/>
              <a:t>5</a:t>
            </a:fld>
            <a:endParaRPr lang="en-US"/>
          </a:p>
        </p:txBody>
      </p:sp>
    </p:spTree>
    <p:extLst>
      <p:ext uri="{BB962C8B-B14F-4D97-AF65-F5344CB8AC3E}">
        <p14:creationId xmlns:p14="http://schemas.microsoft.com/office/powerpoint/2010/main" val="1565401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Speedy disbursement for insured dues. Simple claims process. A comprehensive collection of goods to cover your perils. Reasonable Aflac is different from many other cover businesses in that they genuinely pay you pretty than finding apologies not to. With Aflac, it's the person who is taking coverage for themselves. Critical medical covers hospitals, the auto cover protects banks, but Aflac covers your funds (White 2019).</a:t>
            </a:r>
          </a:p>
        </p:txBody>
      </p:sp>
      <p:sp>
        <p:nvSpPr>
          <p:cNvPr id="4" name="Slide Number Placeholder 3"/>
          <p:cNvSpPr>
            <a:spLocks noGrp="1"/>
          </p:cNvSpPr>
          <p:nvPr>
            <p:ph type="sldNum" sz="quarter" idx="5"/>
          </p:nvPr>
        </p:nvSpPr>
        <p:spPr/>
        <p:txBody>
          <a:bodyPr/>
          <a:lstStyle/>
          <a:p>
            <a:fld id="{50ACA299-0BF5-4D55-95E7-7064F79715E3}" type="slidenum">
              <a:rPr lang="en-US" smtClean="0"/>
              <a:t>6</a:t>
            </a:fld>
            <a:endParaRPr lang="en-US"/>
          </a:p>
        </p:txBody>
      </p:sp>
    </p:spTree>
    <p:extLst>
      <p:ext uri="{BB962C8B-B14F-4D97-AF65-F5344CB8AC3E}">
        <p14:creationId xmlns:p14="http://schemas.microsoft.com/office/powerpoint/2010/main" val="3838039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Aflac ensures individuals are covered under universal healthcare are fully assured of medical treatment when they get sick. In circumstance, this is the point at which individuals in service of a right to healthcare make their robust argument in errand of the plan. Moreover, according to Koller (2017), The company enables the members to correspondingly help regulate the cost of treatments to a wieldy level for more patients.</a:t>
            </a:r>
          </a:p>
        </p:txBody>
      </p:sp>
      <p:sp>
        <p:nvSpPr>
          <p:cNvPr id="4" name="Slide Number Placeholder 3"/>
          <p:cNvSpPr>
            <a:spLocks noGrp="1"/>
          </p:cNvSpPr>
          <p:nvPr>
            <p:ph type="sldNum" sz="quarter" idx="5"/>
          </p:nvPr>
        </p:nvSpPr>
        <p:spPr/>
        <p:txBody>
          <a:bodyPr/>
          <a:lstStyle/>
          <a:p>
            <a:fld id="{50ACA299-0BF5-4D55-95E7-7064F79715E3}" type="slidenum">
              <a:rPr lang="en-US" smtClean="0"/>
              <a:t>7</a:t>
            </a:fld>
            <a:endParaRPr lang="en-US"/>
          </a:p>
        </p:txBody>
      </p:sp>
    </p:spTree>
    <p:extLst>
      <p:ext uri="{BB962C8B-B14F-4D97-AF65-F5344CB8AC3E}">
        <p14:creationId xmlns:p14="http://schemas.microsoft.com/office/powerpoint/2010/main" val="2586707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insurance is just obtainable through employers. Aflac provides supplemental cover. Specific insurance benefits not available countrywide. Not BBB credited. The company has had 325 grievances filed in contrast to them over the BBB in the past few years. Some clients report hindrance with not having entitlements paid or resolved within the carrier’s promised time setting. Some employers didn't offer much cover to their employees, limiting the healthcare benefits that their members access. Though Aflac delivers specific supplemental strategies in some states, they mainly provide group life cover policies through the workplace (Aguilera et al., 2016).</a:t>
            </a:r>
          </a:p>
        </p:txBody>
      </p:sp>
      <p:sp>
        <p:nvSpPr>
          <p:cNvPr id="4" name="Slide Number Placeholder 3"/>
          <p:cNvSpPr>
            <a:spLocks noGrp="1"/>
          </p:cNvSpPr>
          <p:nvPr>
            <p:ph type="sldNum" sz="quarter" idx="5"/>
          </p:nvPr>
        </p:nvSpPr>
        <p:spPr/>
        <p:txBody>
          <a:bodyPr/>
          <a:lstStyle/>
          <a:p>
            <a:fld id="{50ACA299-0BF5-4D55-95E7-7064F79715E3}" type="slidenum">
              <a:rPr lang="en-US" smtClean="0"/>
              <a:t>8</a:t>
            </a:fld>
            <a:endParaRPr lang="en-US"/>
          </a:p>
        </p:txBody>
      </p:sp>
    </p:spTree>
    <p:extLst>
      <p:ext uri="{BB962C8B-B14F-4D97-AF65-F5344CB8AC3E}">
        <p14:creationId xmlns:p14="http://schemas.microsoft.com/office/powerpoint/2010/main" val="1183995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providers, this increased demand generates a massive load as to how to classify patients to permit those with the most severe desires to benefit from treatment first. Additionally, an amplified strain on medical activities and hospitals means less modified care and an augmented chance of malpractice (White 2019).</a:t>
            </a:r>
          </a:p>
        </p:txBody>
      </p:sp>
      <p:sp>
        <p:nvSpPr>
          <p:cNvPr id="4" name="Slide Number Placeholder 3"/>
          <p:cNvSpPr>
            <a:spLocks noGrp="1"/>
          </p:cNvSpPr>
          <p:nvPr>
            <p:ph type="sldNum" sz="quarter" idx="5"/>
          </p:nvPr>
        </p:nvSpPr>
        <p:spPr/>
        <p:txBody>
          <a:bodyPr/>
          <a:lstStyle/>
          <a:p>
            <a:fld id="{50ACA299-0BF5-4D55-95E7-7064F79715E3}" type="slidenum">
              <a:rPr lang="en-US" smtClean="0"/>
              <a:t>9</a:t>
            </a:fld>
            <a:endParaRPr lang="en-US"/>
          </a:p>
        </p:txBody>
      </p:sp>
    </p:spTree>
    <p:extLst>
      <p:ext uri="{BB962C8B-B14F-4D97-AF65-F5344CB8AC3E}">
        <p14:creationId xmlns:p14="http://schemas.microsoft.com/office/powerpoint/2010/main" val="4055391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Dependent on someone's age and the kind of policy your strategy to obtain, set the cover to be a maximum of $500,000 or fewer limits the amount that someone can put in insurance. This is risky as it limits the services that someone will be allowed to access. In addition, this amount may not be sufficient to effectively protect the family of those under the Aflac insurance policy (Koller 2017).</a:t>
            </a:r>
          </a:p>
        </p:txBody>
      </p:sp>
      <p:sp>
        <p:nvSpPr>
          <p:cNvPr id="4" name="Slide Number Placeholder 3"/>
          <p:cNvSpPr>
            <a:spLocks noGrp="1"/>
          </p:cNvSpPr>
          <p:nvPr>
            <p:ph type="sldNum" sz="quarter" idx="5"/>
          </p:nvPr>
        </p:nvSpPr>
        <p:spPr/>
        <p:txBody>
          <a:bodyPr/>
          <a:lstStyle/>
          <a:p>
            <a:fld id="{50ACA299-0BF5-4D55-95E7-7064F79715E3}" type="slidenum">
              <a:rPr lang="en-US" smtClean="0"/>
              <a:t>10</a:t>
            </a:fld>
            <a:endParaRPr lang="en-US"/>
          </a:p>
        </p:txBody>
      </p:sp>
    </p:spTree>
    <p:extLst>
      <p:ext uri="{BB962C8B-B14F-4D97-AF65-F5344CB8AC3E}">
        <p14:creationId xmlns:p14="http://schemas.microsoft.com/office/powerpoint/2010/main" val="2156478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Aflac only provides three term life insurance policy choices (10-year, 20-year, and 30-year). This limits those who could have taken more extended life insurance since after the insurance period expires, the shareholder will be required to gather for their healthcare expenses which sometimes is very expensive (Gregory 2017).</a:t>
            </a:r>
          </a:p>
        </p:txBody>
      </p:sp>
      <p:sp>
        <p:nvSpPr>
          <p:cNvPr id="4" name="Slide Number Placeholder 3"/>
          <p:cNvSpPr>
            <a:spLocks noGrp="1"/>
          </p:cNvSpPr>
          <p:nvPr>
            <p:ph type="sldNum" sz="quarter" idx="5"/>
          </p:nvPr>
        </p:nvSpPr>
        <p:spPr/>
        <p:txBody>
          <a:bodyPr/>
          <a:lstStyle/>
          <a:p>
            <a:fld id="{50ACA299-0BF5-4D55-95E7-7064F79715E3}" type="slidenum">
              <a:rPr lang="en-US" smtClean="0"/>
              <a:t>11</a:t>
            </a:fld>
            <a:endParaRPr lang="en-US"/>
          </a:p>
        </p:txBody>
      </p:sp>
    </p:spTree>
    <p:extLst>
      <p:ext uri="{BB962C8B-B14F-4D97-AF65-F5344CB8AC3E}">
        <p14:creationId xmlns:p14="http://schemas.microsoft.com/office/powerpoint/2010/main" val="15041614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B1CF9F6-C7A9-4445-9BD0-B34DFB7F664D}" type="datetimeFigureOut">
              <a:rPr lang="en-US" smtClean="0"/>
              <a:t>7/10/2021</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3262689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1CF9F6-C7A9-4445-9BD0-B34DFB7F664D}" type="datetimeFigureOut">
              <a:rPr lang="en-US" smtClean="0"/>
              <a:t>7/10/2021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1934760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B1CF9F6-C7A9-4445-9BD0-B34DFB7F664D}" type="datetimeFigureOut">
              <a:rPr lang="en-US" smtClean="0"/>
              <a:t>7/10/2021</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147189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B1CF9F6-C7A9-4445-9BD0-B34DFB7F664D}" type="datetimeFigureOut">
              <a:rPr lang="en-US" smtClean="0"/>
              <a:t>7/10/2021</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34067639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1CF9F6-C7A9-4445-9BD0-B34DFB7F664D}" type="datetimeFigureOut">
              <a:rPr lang="en-US" smtClean="0"/>
              <a:t>7/10/2021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37294074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B1CF9F6-C7A9-4445-9BD0-B34DFB7F664D}" type="datetimeFigureOut">
              <a:rPr lang="en-US" smtClean="0"/>
              <a:t>7/10/2021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28563353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B1CF9F6-C7A9-4445-9BD0-B34DFB7F664D}" type="datetimeFigureOut">
              <a:rPr lang="en-US" smtClean="0"/>
              <a:t>7/10/2021</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705991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B1CF9F6-C7A9-4445-9BD0-B34DFB7F664D}" type="datetimeFigureOut">
              <a:rPr lang="en-US" smtClean="0"/>
              <a:t>7/10/2021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26360666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B1CF9F6-C7A9-4445-9BD0-B34DFB7F664D}" type="datetimeFigureOut">
              <a:rPr lang="en-US" smtClean="0"/>
              <a:t>7/10/2021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1370071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1CF9F6-C7A9-4445-9BD0-B34DFB7F664D}" type="datetimeFigureOut">
              <a:rPr lang="en-US" smtClean="0"/>
              <a:t>7/10/2021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3749783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1CF9F6-C7A9-4445-9BD0-B34DFB7F664D}" type="datetimeFigureOut">
              <a:rPr lang="en-US" smtClean="0"/>
              <a:t>7/10/2021</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917928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1CF9F6-C7A9-4445-9BD0-B34DFB7F664D}" type="datetimeFigureOut">
              <a:rPr lang="en-US" smtClean="0"/>
              <a:t>7/10/2021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3997413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1CF9F6-C7A9-4445-9BD0-B34DFB7F664D}" type="datetimeFigureOut">
              <a:rPr lang="en-US" smtClean="0"/>
              <a:t>7/10/2021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2511359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1CF9F6-C7A9-4445-9BD0-B34DFB7F664D}" type="datetimeFigureOut">
              <a:rPr lang="en-US" smtClean="0"/>
              <a:t>7/10/2021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3143467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1CF9F6-C7A9-4445-9BD0-B34DFB7F664D}" type="datetimeFigureOut">
              <a:rPr lang="en-US" smtClean="0"/>
              <a:t>7/10/2021</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3152692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1CF9F6-C7A9-4445-9BD0-B34DFB7F664D}" type="datetimeFigureOut">
              <a:rPr lang="en-US" smtClean="0"/>
              <a:t>7/10/2021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240738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1CF9F6-C7A9-4445-9BD0-B34DFB7F664D}" type="datetimeFigureOut">
              <a:rPr lang="en-US" smtClean="0"/>
              <a:t>7/10/2021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C05139B-C217-4FC0-9E04-027F7F4CCD73}" type="slidenum">
              <a:rPr lang="en-US" smtClean="0"/>
              <a:t>‹#›</a:t>
            </a:fld>
            <a:endParaRPr lang="en-US"/>
          </a:p>
        </p:txBody>
      </p:sp>
    </p:spTree>
    <p:extLst>
      <p:ext uri="{BB962C8B-B14F-4D97-AF65-F5344CB8AC3E}">
        <p14:creationId xmlns:p14="http://schemas.microsoft.com/office/powerpoint/2010/main" val="3139399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B1CF9F6-C7A9-4445-9BD0-B34DFB7F664D}" type="datetimeFigureOut">
              <a:rPr lang="en-US" smtClean="0"/>
              <a:t>7/10/2021</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0C05139B-C217-4FC0-9E04-027F7F4CCD73}" type="slidenum">
              <a:rPr lang="en-US" smtClean="0"/>
              <a:t>‹#›</a:t>
            </a:fld>
            <a:endParaRPr lang="en-US"/>
          </a:p>
        </p:txBody>
      </p:sp>
    </p:spTree>
    <p:extLst>
      <p:ext uri="{BB962C8B-B14F-4D97-AF65-F5344CB8AC3E}">
        <p14:creationId xmlns:p14="http://schemas.microsoft.com/office/powerpoint/2010/main" val="2929249300"/>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358DDB-2FF1-4B49-BD14-705A47295723}"/>
              </a:ext>
            </a:extLst>
          </p:cNvPr>
          <p:cNvSpPr txBox="1"/>
          <p:nvPr/>
        </p:nvSpPr>
        <p:spPr>
          <a:xfrm>
            <a:off x="2158636" y="1031966"/>
            <a:ext cx="6475913" cy="2585323"/>
          </a:xfrm>
          <a:prstGeom prst="rect">
            <a:avLst/>
          </a:prstGeom>
          <a:noFill/>
        </p:spPr>
        <p:txBody>
          <a:bodyPr wrap="square">
            <a:spAutoFit/>
          </a:bodyPr>
          <a:lstStyle/>
          <a:p>
            <a:pPr algn="ctr"/>
            <a:r>
              <a:rPr lang="en-US" sz="5400" dirty="0">
                <a:solidFill>
                  <a:srgbClr val="7030A0"/>
                </a:solidFill>
              </a:rPr>
              <a:t>AMERICAN FAMILY LIFE ASSURANCE COMPANY</a:t>
            </a:r>
          </a:p>
        </p:txBody>
      </p:sp>
    </p:spTree>
    <p:extLst>
      <p:ext uri="{BB962C8B-B14F-4D97-AF65-F5344CB8AC3E}">
        <p14:creationId xmlns:p14="http://schemas.microsoft.com/office/powerpoint/2010/main" val="4279167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6482-77C1-4EFB-8D09-AE8794AF6BB6}"/>
              </a:ext>
            </a:extLst>
          </p:cNvPr>
          <p:cNvSpPr>
            <a:spLocks noGrp="1"/>
          </p:cNvSpPr>
          <p:nvPr>
            <p:ph type="title"/>
          </p:nvPr>
        </p:nvSpPr>
        <p:spPr/>
        <p:txBody>
          <a:bodyPr/>
          <a:lstStyle/>
          <a:p>
            <a:r>
              <a:rPr lang="en-US" dirty="0">
                <a:solidFill>
                  <a:srgbClr val="7030A0"/>
                </a:solidFill>
              </a:rPr>
              <a:t>Coverage maximum is only $500,000</a:t>
            </a:r>
          </a:p>
        </p:txBody>
      </p:sp>
      <p:sp>
        <p:nvSpPr>
          <p:cNvPr id="3" name="Content Placeholder 2">
            <a:extLst>
              <a:ext uri="{FF2B5EF4-FFF2-40B4-BE49-F238E27FC236}">
                <a16:creationId xmlns:a16="http://schemas.microsoft.com/office/drawing/2014/main" id="{FD69E688-2338-493F-AEB6-360C7089D677}"/>
              </a:ext>
            </a:extLst>
          </p:cNvPr>
          <p:cNvSpPr>
            <a:spLocks noGrp="1"/>
          </p:cNvSpPr>
          <p:nvPr>
            <p:ph idx="1"/>
          </p:nvPr>
        </p:nvSpPr>
        <p:spPr/>
        <p:txBody>
          <a:bodyPr/>
          <a:lstStyle/>
          <a:p>
            <a:r>
              <a:rPr lang="en-US" dirty="0"/>
              <a:t>Dependent on someone's age and the kind of policy your strategy to obtain, set the cover to be a maximum of $500,000 or fewer limits the amount that someone can put in insurance. </a:t>
            </a:r>
          </a:p>
          <a:p>
            <a:r>
              <a:rPr lang="en-US" dirty="0"/>
              <a:t>This is risky as it limits the services that someone will be allowed to access. In addition, this amount may not be sufficient to effectively protect the family of those under the Aflac insurance policy (Koller 2017).</a:t>
            </a:r>
          </a:p>
        </p:txBody>
      </p:sp>
    </p:spTree>
    <p:extLst>
      <p:ext uri="{BB962C8B-B14F-4D97-AF65-F5344CB8AC3E}">
        <p14:creationId xmlns:p14="http://schemas.microsoft.com/office/powerpoint/2010/main" val="1821072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4EC7D-1E86-480B-A763-10B82649AF15}"/>
              </a:ext>
            </a:extLst>
          </p:cNvPr>
          <p:cNvSpPr>
            <a:spLocks noGrp="1"/>
          </p:cNvSpPr>
          <p:nvPr>
            <p:ph type="title"/>
          </p:nvPr>
        </p:nvSpPr>
        <p:spPr/>
        <p:txBody>
          <a:bodyPr/>
          <a:lstStyle/>
          <a:p>
            <a:r>
              <a:rPr lang="en-US" dirty="0">
                <a:solidFill>
                  <a:srgbClr val="7030A0"/>
                </a:solidFill>
              </a:rPr>
              <a:t>Limited policy term options</a:t>
            </a:r>
          </a:p>
        </p:txBody>
      </p:sp>
      <p:sp>
        <p:nvSpPr>
          <p:cNvPr id="3" name="Content Placeholder 2">
            <a:extLst>
              <a:ext uri="{FF2B5EF4-FFF2-40B4-BE49-F238E27FC236}">
                <a16:creationId xmlns:a16="http://schemas.microsoft.com/office/drawing/2014/main" id="{5F1FF82D-7532-4767-BEDA-624F6075B569}"/>
              </a:ext>
            </a:extLst>
          </p:cNvPr>
          <p:cNvSpPr>
            <a:spLocks noGrp="1"/>
          </p:cNvSpPr>
          <p:nvPr>
            <p:ph idx="1"/>
          </p:nvPr>
        </p:nvSpPr>
        <p:spPr/>
        <p:txBody>
          <a:bodyPr/>
          <a:lstStyle/>
          <a:p>
            <a:r>
              <a:rPr lang="en-US" dirty="0"/>
              <a:t>Aflac only provides three term life insurance policy choices (10-year, 20-year, and 30-year). </a:t>
            </a:r>
          </a:p>
          <a:p>
            <a:r>
              <a:rPr lang="en-US" dirty="0"/>
              <a:t>This limits those who could have taken more extended life insurance since after the insurance period expires.</a:t>
            </a:r>
          </a:p>
          <a:p>
            <a:r>
              <a:rPr lang="en-US" dirty="0"/>
              <a:t>The shareholder will be required to gather for their healthcare expenses which sometimes is very expensive (Gregory 2017).</a:t>
            </a:r>
          </a:p>
        </p:txBody>
      </p:sp>
    </p:spTree>
    <p:extLst>
      <p:ext uri="{BB962C8B-B14F-4D97-AF65-F5344CB8AC3E}">
        <p14:creationId xmlns:p14="http://schemas.microsoft.com/office/powerpoint/2010/main" val="577232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D1582-4A28-4FE3-96A7-483631AD0C86}"/>
              </a:ext>
            </a:extLst>
          </p:cNvPr>
          <p:cNvSpPr>
            <a:spLocks noGrp="1"/>
          </p:cNvSpPr>
          <p:nvPr>
            <p:ph type="title"/>
          </p:nvPr>
        </p:nvSpPr>
        <p:spPr/>
        <p:txBody>
          <a:bodyPr/>
          <a:lstStyle/>
          <a:p>
            <a:r>
              <a:rPr lang="en-US" dirty="0">
                <a:solidFill>
                  <a:srgbClr val="7030A0"/>
                </a:solidFill>
              </a:rPr>
              <a:t>Conclusion</a:t>
            </a:r>
          </a:p>
        </p:txBody>
      </p:sp>
      <p:sp>
        <p:nvSpPr>
          <p:cNvPr id="3" name="Content Placeholder 2">
            <a:extLst>
              <a:ext uri="{FF2B5EF4-FFF2-40B4-BE49-F238E27FC236}">
                <a16:creationId xmlns:a16="http://schemas.microsoft.com/office/drawing/2014/main" id="{5D75A0E8-7A50-47CA-93AB-AAE0D8AB2E4C}"/>
              </a:ext>
            </a:extLst>
          </p:cNvPr>
          <p:cNvSpPr>
            <a:spLocks noGrp="1"/>
          </p:cNvSpPr>
          <p:nvPr>
            <p:ph idx="1"/>
          </p:nvPr>
        </p:nvSpPr>
        <p:spPr/>
        <p:txBody>
          <a:bodyPr/>
          <a:lstStyle/>
          <a:p>
            <a:r>
              <a:rPr lang="en-US" dirty="0"/>
              <a:t>Aflac insurance has many pros that other insurance companies lack, and it's due to this that I believe it's the best as it has enabled the provision of Universal Healthcare in the United States. </a:t>
            </a:r>
          </a:p>
          <a:p>
            <a:r>
              <a:rPr lang="en-US" dirty="0"/>
              <a:t>Supplemental insurance coverage isn't inclusive; it’s intended to work together with and cover the breaches left by a typical health insurance strategy. </a:t>
            </a:r>
          </a:p>
        </p:txBody>
      </p:sp>
    </p:spTree>
    <p:extLst>
      <p:ext uri="{BB962C8B-B14F-4D97-AF65-F5344CB8AC3E}">
        <p14:creationId xmlns:p14="http://schemas.microsoft.com/office/powerpoint/2010/main" val="2132392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9183D-1AFC-470F-AE07-160B9DDB54A3}"/>
              </a:ext>
            </a:extLst>
          </p:cNvPr>
          <p:cNvSpPr>
            <a:spLocks noGrp="1"/>
          </p:cNvSpPr>
          <p:nvPr>
            <p:ph type="title"/>
          </p:nvPr>
        </p:nvSpPr>
        <p:spPr/>
        <p:txBody>
          <a:bodyPr/>
          <a:lstStyle/>
          <a:p>
            <a:r>
              <a:rPr lang="en-US" dirty="0">
                <a:solidFill>
                  <a:srgbClr val="7030A0"/>
                </a:solidFill>
              </a:rPr>
              <a:t>References</a:t>
            </a:r>
          </a:p>
        </p:txBody>
      </p:sp>
      <p:sp>
        <p:nvSpPr>
          <p:cNvPr id="3" name="Content Placeholder 2">
            <a:extLst>
              <a:ext uri="{FF2B5EF4-FFF2-40B4-BE49-F238E27FC236}">
                <a16:creationId xmlns:a16="http://schemas.microsoft.com/office/drawing/2014/main" id="{81E9B736-E5CA-4D90-A1BF-41D736EBCE87}"/>
              </a:ext>
            </a:extLst>
          </p:cNvPr>
          <p:cNvSpPr>
            <a:spLocks noGrp="1"/>
          </p:cNvSpPr>
          <p:nvPr>
            <p:ph idx="1"/>
          </p:nvPr>
        </p:nvSpPr>
        <p:spPr/>
        <p:txBody>
          <a:bodyPr>
            <a:normAutofit/>
          </a:bodyPr>
          <a:lstStyle/>
          <a:p>
            <a:r>
              <a:rPr lang="en-US" dirty="0"/>
              <a:t>Aguilera, D., </a:t>
            </a:r>
            <a:r>
              <a:rPr lang="en-US" dirty="0" err="1"/>
              <a:t>Janss</a:t>
            </a:r>
            <a:r>
              <a:rPr lang="en-US" dirty="0"/>
              <a:t>, A., </a:t>
            </a:r>
            <a:r>
              <a:rPr lang="en-US" dirty="0" err="1"/>
              <a:t>Mazewski</a:t>
            </a:r>
            <a:r>
              <a:rPr lang="en-US" dirty="0"/>
              <a:t>, C., </a:t>
            </a:r>
            <a:r>
              <a:rPr lang="en-US" dirty="0" err="1"/>
              <a:t>Castellino</a:t>
            </a:r>
            <a:r>
              <a:rPr lang="en-US" dirty="0"/>
              <a:t>, R. C., </a:t>
            </a:r>
            <a:r>
              <a:rPr lang="en-US" dirty="0" err="1"/>
              <a:t>Schniederjan</a:t>
            </a:r>
            <a:r>
              <a:rPr lang="en-US" dirty="0"/>
              <a:t>, M., Hayes, L., ... &amp; MacDonald, T. J. (2016). Successful retreatment of a child with a refractory brainstem ganglioglioma with vemurafenib. Pediatric blood &amp; cancer, 63(3), 541-543.</a:t>
            </a:r>
          </a:p>
          <a:p>
            <a:r>
              <a:rPr lang="en-US" dirty="0"/>
              <a:t>Gregory, J. R. (2017). How Aflac used advertising to increase the value of its corporate brand. The Business &amp; Management Collection.</a:t>
            </a:r>
          </a:p>
          <a:p>
            <a:r>
              <a:rPr lang="en-US" dirty="0"/>
              <a:t>Koller, V. (2017). Critical discourse studies. In The Routledge handbook of language in the workplace (pp. 27-39). Routledge.</a:t>
            </a:r>
          </a:p>
          <a:p>
            <a:r>
              <a:rPr lang="en-US" dirty="0"/>
              <a:t>White, T. (2019). Aflac: the importance of communication and innovation when transforming employee operations. Strategic HR Review.</a:t>
            </a:r>
          </a:p>
          <a:p>
            <a:endParaRPr lang="en-US" dirty="0"/>
          </a:p>
        </p:txBody>
      </p:sp>
    </p:spTree>
    <p:extLst>
      <p:ext uri="{BB962C8B-B14F-4D97-AF65-F5344CB8AC3E}">
        <p14:creationId xmlns:p14="http://schemas.microsoft.com/office/powerpoint/2010/main" val="2633654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BA0C7-6EA5-4D2D-BCA6-1A9906C77F3C}"/>
              </a:ext>
            </a:extLst>
          </p:cNvPr>
          <p:cNvSpPr>
            <a:spLocks noGrp="1"/>
          </p:cNvSpPr>
          <p:nvPr>
            <p:ph type="ctrTitle"/>
          </p:nvPr>
        </p:nvSpPr>
        <p:spPr>
          <a:xfrm>
            <a:off x="1154955" y="678873"/>
            <a:ext cx="8825658" cy="861420"/>
          </a:xfrm>
        </p:spPr>
        <p:txBody>
          <a:bodyPr>
            <a:normAutofit/>
          </a:bodyPr>
          <a:lstStyle/>
          <a:p>
            <a:r>
              <a:rPr lang="en-US" sz="2800" dirty="0">
                <a:solidFill>
                  <a:srgbClr val="7030A0"/>
                </a:solidFill>
              </a:rPr>
              <a:t>AMERICAN FAMILY LIFE ASSURANCE COMPANY</a:t>
            </a:r>
          </a:p>
        </p:txBody>
      </p:sp>
      <p:sp>
        <p:nvSpPr>
          <p:cNvPr id="3" name="Subtitle 2">
            <a:extLst>
              <a:ext uri="{FF2B5EF4-FFF2-40B4-BE49-F238E27FC236}">
                <a16:creationId xmlns:a16="http://schemas.microsoft.com/office/drawing/2014/main" id="{F61ED775-5AC5-4526-BF1E-4C558AE2FC4D}"/>
              </a:ext>
            </a:extLst>
          </p:cNvPr>
          <p:cNvSpPr>
            <a:spLocks noGrp="1"/>
          </p:cNvSpPr>
          <p:nvPr>
            <p:ph type="subTitle" idx="1"/>
          </p:nvPr>
        </p:nvSpPr>
        <p:spPr>
          <a:xfrm>
            <a:off x="1154955" y="1540293"/>
            <a:ext cx="8825658" cy="2671489"/>
          </a:xfrm>
        </p:spPr>
        <p:txBody>
          <a:bodyPr>
            <a:normAutofit/>
          </a:bodyPr>
          <a:lstStyle/>
          <a:p>
            <a:pPr algn="ctr"/>
            <a:r>
              <a:rPr lang="en-US" sz="2400" dirty="0">
                <a:solidFill>
                  <a:srgbClr val="7030A0"/>
                </a:solidFill>
              </a:rPr>
              <a:t>Institutional Affiliation</a:t>
            </a:r>
          </a:p>
          <a:p>
            <a:pPr algn="ctr"/>
            <a:r>
              <a:rPr lang="en-US" sz="2400" dirty="0">
                <a:solidFill>
                  <a:srgbClr val="7030A0"/>
                </a:solidFill>
              </a:rPr>
              <a:t>Professor’s Name</a:t>
            </a:r>
          </a:p>
          <a:p>
            <a:pPr algn="ctr"/>
            <a:r>
              <a:rPr lang="en-US" sz="2400" dirty="0">
                <a:solidFill>
                  <a:srgbClr val="7030A0"/>
                </a:solidFill>
              </a:rPr>
              <a:t>Student’s Name</a:t>
            </a:r>
          </a:p>
          <a:p>
            <a:pPr algn="ctr"/>
            <a:r>
              <a:rPr lang="en-US" sz="2400" dirty="0">
                <a:solidFill>
                  <a:srgbClr val="7030A0"/>
                </a:solidFill>
              </a:rPr>
              <a:t>Date</a:t>
            </a:r>
          </a:p>
          <a:p>
            <a:endParaRPr lang="en-US" dirty="0"/>
          </a:p>
        </p:txBody>
      </p:sp>
    </p:spTree>
    <p:extLst>
      <p:ext uri="{BB962C8B-B14F-4D97-AF65-F5344CB8AC3E}">
        <p14:creationId xmlns:p14="http://schemas.microsoft.com/office/powerpoint/2010/main" val="1446526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2A0CC-B17C-47FF-90B4-063F479BBD15}"/>
              </a:ext>
            </a:extLst>
          </p:cNvPr>
          <p:cNvSpPr>
            <a:spLocks noGrp="1"/>
          </p:cNvSpPr>
          <p:nvPr>
            <p:ph type="title"/>
          </p:nvPr>
        </p:nvSpPr>
        <p:spPr/>
        <p:txBody>
          <a:bodyPr/>
          <a:lstStyle/>
          <a:p>
            <a:pPr algn="ctr"/>
            <a:r>
              <a:rPr lang="en-US" dirty="0">
                <a:solidFill>
                  <a:srgbClr val="7030A0"/>
                </a:solidFill>
              </a:rPr>
              <a:t>INTRODUCTION</a:t>
            </a:r>
          </a:p>
        </p:txBody>
      </p:sp>
      <p:sp>
        <p:nvSpPr>
          <p:cNvPr id="3" name="Content Placeholder 2">
            <a:extLst>
              <a:ext uri="{FF2B5EF4-FFF2-40B4-BE49-F238E27FC236}">
                <a16:creationId xmlns:a16="http://schemas.microsoft.com/office/drawing/2014/main" id="{2771266A-9527-482F-BE44-3B7050700BB9}"/>
              </a:ext>
            </a:extLst>
          </p:cNvPr>
          <p:cNvSpPr>
            <a:spLocks noGrp="1"/>
          </p:cNvSpPr>
          <p:nvPr>
            <p:ph idx="1"/>
          </p:nvPr>
        </p:nvSpPr>
        <p:spPr/>
        <p:txBody>
          <a:bodyPr>
            <a:normAutofit/>
          </a:bodyPr>
          <a:lstStyle/>
          <a:p>
            <a:r>
              <a:rPr lang="en-US" dirty="0"/>
              <a:t>Aflac is a supplemental cover provider having its head office in Columbus, Georgia, and it was initiated in 1955. </a:t>
            </a:r>
          </a:p>
          <a:p>
            <a:r>
              <a:rPr lang="en-US" dirty="0"/>
              <a:t>The insurance company has been graded amongst “The World’s Greatest Admired Corporations” by Fortune journal over a dozen years. </a:t>
            </a:r>
          </a:p>
          <a:p>
            <a:r>
              <a:rPr lang="en-US" dirty="0"/>
              <a:t>Aflac is most famous for giving payroll deduction attention in the formula of cash paybacks when a worker suffers from an insured disease or an accident in work areas. </a:t>
            </a:r>
          </a:p>
          <a:p>
            <a:r>
              <a:rPr lang="en-US" dirty="0"/>
              <a:t>The carrier offers coverage in both Japan and the United States. </a:t>
            </a:r>
          </a:p>
          <a:p>
            <a:r>
              <a:rPr lang="en-US" dirty="0"/>
              <a:t>Aflac is Japan's most prominent insurance firm and the United States’ largest provider of sure renewable cover.</a:t>
            </a:r>
          </a:p>
        </p:txBody>
      </p:sp>
    </p:spTree>
    <p:extLst>
      <p:ext uri="{BB962C8B-B14F-4D97-AF65-F5344CB8AC3E}">
        <p14:creationId xmlns:p14="http://schemas.microsoft.com/office/powerpoint/2010/main" val="3389614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C2C6C-355C-4032-83AF-2ECA345BCCF8}"/>
              </a:ext>
            </a:extLst>
          </p:cNvPr>
          <p:cNvSpPr>
            <a:spLocks noGrp="1"/>
          </p:cNvSpPr>
          <p:nvPr>
            <p:ph type="title"/>
          </p:nvPr>
        </p:nvSpPr>
        <p:spPr/>
        <p:txBody>
          <a:bodyPr/>
          <a:lstStyle/>
          <a:p>
            <a:pPr algn="ctr"/>
            <a:r>
              <a:rPr lang="en-US" dirty="0">
                <a:solidFill>
                  <a:srgbClr val="7030A0"/>
                </a:solidFill>
              </a:rPr>
              <a:t>Pros of Aflac</a:t>
            </a:r>
          </a:p>
        </p:txBody>
      </p:sp>
      <p:sp>
        <p:nvSpPr>
          <p:cNvPr id="3" name="Content Placeholder 2">
            <a:extLst>
              <a:ext uri="{FF2B5EF4-FFF2-40B4-BE49-F238E27FC236}">
                <a16:creationId xmlns:a16="http://schemas.microsoft.com/office/drawing/2014/main" id="{4CCF7C45-B3C7-4B65-A3D0-59182336ABC2}"/>
              </a:ext>
            </a:extLst>
          </p:cNvPr>
          <p:cNvSpPr>
            <a:spLocks noGrp="1"/>
          </p:cNvSpPr>
          <p:nvPr>
            <p:ph idx="1"/>
          </p:nvPr>
        </p:nvSpPr>
        <p:spPr/>
        <p:txBody>
          <a:bodyPr/>
          <a:lstStyle/>
          <a:p>
            <a:r>
              <a:rPr lang="en-US" dirty="0">
                <a:solidFill>
                  <a:srgbClr val="00B0F0"/>
                </a:solidFill>
              </a:rPr>
              <a:t>Aflac provides several coverages and customer satisfaction.</a:t>
            </a:r>
          </a:p>
          <a:p>
            <a:r>
              <a:rPr lang="en-US" dirty="0"/>
              <a:t>The company offers numerous types of supplemental coverage such as life insurance for a grown person, short-term infirmity insurance, accident cover, dental insurance, and many other ranges. </a:t>
            </a:r>
          </a:p>
          <a:p>
            <a:r>
              <a:rPr lang="en-US" dirty="0"/>
              <a:t>Massive volume of client satisfaction relative to corporation size. Provide coverage over individuals and to employers.</a:t>
            </a:r>
          </a:p>
          <a:p>
            <a:r>
              <a:rPr lang="en-US" dirty="0"/>
              <a:t>The corporation processes the compensation of its affiliates in One Day, and it Pays the potential for certain individual privileges.</a:t>
            </a:r>
          </a:p>
        </p:txBody>
      </p:sp>
    </p:spTree>
    <p:extLst>
      <p:ext uri="{BB962C8B-B14F-4D97-AF65-F5344CB8AC3E}">
        <p14:creationId xmlns:p14="http://schemas.microsoft.com/office/powerpoint/2010/main" val="1913365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64578-649F-42B4-9967-1DC4C3048FF3}"/>
              </a:ext>
            </a:extLst>
          </p:cNvPr>
          <p:cNvSpPr>
            <a:spLocks noGrp="1"/>
          </p:cNvSpPr>
          <p:nvPr>
            <p:ph type="title"/>
          </p:nvPr>
        </p:nvSpPr>
        <p:spPr/>
        <p:txBody>
          <a:bodyPr/>
          <a:lstStyle/>
          <a:p>
            <a:r>
              <a:rPr lang="en-US" dirty="0">
                <a:solidFill>
                  <a:srgbClr val="7030A0"/>
                </a:solidFill>
              </a:rPr>
              <a:t>The premiums charged by Aflac are affordable.</a:t>
            </a:r>
          </a:p>
        </p:txBody>
      </p:sp>
      <p:sp>
        <p:nvSpPr>
          <p:cNvPr id="3" name="Content Placeholder 2">
            <a:extLst>
              <a:ext uri="{FF2B5EF4-FFF2-40B4-BE49-F238E27FC236}">
                <a16:creationId xmlns:a16="http://schemas.microsoft.com/office/drawing/2014/main" id="{BA26B869-55CF-4E1A-AC92-D2458F7520D2}"/>
              </a:ext>
            </a:extLst>
          </p:cNvPr>
          <p:cNvSpPr>
            <a:spLocks noGrp="1"/>
          </p:cNvSpPr>
          <p:nvPr>
            <p:ph idx="1"/>
          </p:nvPr>
        </p:nvSpPr>
        <p:spPr/>
        <p:txBody>
          <a:bodyPr/>
          <a:lstStyle/>
          <a:p>
            <a:r>
              <a:rPr lang="en-US" dirty="0"/>
              <a:t>Nonetheless, Aflac does not voluntarily make available the information about any exact discounts obtainable.</a:t>
            </a:r>
          </a:p>
          <a:p>
            <a:r>
              <a:rPr lang="en-US" dirty="0"/>
              <a:t>There are numerous discounts and habits to save cash on payments that are frequently offered to clients who buy coverages that they provide. </a:t>
            </a:r>
          </a:p>
          <a:p>
            <a:r>
              <a:rPr lang="en-US" dirty="0"/>
              <a:t>Health Insurance wages the doctor, or the hospital Aflac recompenses the insurance holders.</a:t>
            </a:r>
          </a:p>
        </p:txBody>
      </p:sp>
    </p:spTree>
    <p:extLst>
      <p:ext uri="{BB962C8B-B14F-4D97-AF65-F5344CB8AC3E}">
        <p14:creationId xmlns:p14="http://schemas.microsoft.com/office/powerpoint/2010/main" val="3281733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7E552-AF2D-4D6B-8995-441380911A6A}"/>
              </a:ext>
            </a:extLst>
          </p:cNvPr>
          <p:cNvSpPr>
            <a:spLocks noGrp="1"/>
          </p:cNvSpPr>
          <p:nvPr>
            <p:ph type="title"/>
          </p:nvPr>
        </p:nvSpPr>
        <p:spPr/>
        <p:txBody>
          <a:bodyPr/>
          <a:lstStyle/>
          <a:p>
            <a:r>
              <a:rPr lang="en-US" dirty="0">
                <a:solidFill>
                  <a:srgbClr val="7030A0"/>
                </a:solidFill>
              </a:rPr>
              <a:t>Aflac insurance is very reliable and faster.</a:t>
            </a:r>
          </a:p>
        </p:txBody>
      </p:sp>
      <p:sp>
        <p:nvSpPr>
          <p:cNvPr id="3" name="Content Placeholder 2">
            <a:extLst>
              <a:ext uri="{FF2B5EF4-FFF2-40B4-BE49-F238E27FC236}">
                <a16:creationId xmlns:a16="http://schemas.microsoft.com/office/drawing/2014/main" id="{D4690A7A-6C4B-41E3-8F2B-F1D428D58468}"/>
              </a:ext>
            </a:extLst>
          </p:cNvPr>
          <p:cNvSpPr>
            <a:spLocks noGrp="1"/>
          </p:cNvSpPr>
          <p:nvPr>
            <p:ph idx="1"/>
          </p:nvPr>
        </p:nvSpPr>
        <p:spPr/>
        <p:txBody>
          <a:bodyPr/>
          <a:lstStyle/>
          <a:p>
            <a:r>
              <a:rPr lang="en-US" dirty="0"/>
              <a:t>Speedy disbursement for insured dues, Simple claims process.</a:t>
            </a:r>
          </a:p>
          <a:p>
            <a:r>
              <a:rPr lang="en-US" dirty="0"/>
              <a:t>Reasonable Aflac is different from many other cover businesses in that they genuinely pay you pretty than finding apologies not to. </a:t>
            </a:r>
          </a:p>
          <a:p>
            <a:r>
              <a:rPr lang="en-US" dirty="0"/>
              <a:t>With Aflac, it's the person who is taking coverage for themselves. Critical medical covers hospitals, the auto cover protects banks, but Aflac covers your funds (White 2019).</a:t>
            </a:r>
          </a:p>
        </p:txBody>
      </p:sp>
    </p:spTree>
    <p:extLst>
      <p:ext uri="{BB962C8B-B14F-4D97-AF65-F5344CB8AC3E}">
        <p14:creationId xmlns:p14="http://schemas.microsoft.com/office/powerpoint/2010/main" val="1905468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2F9FE-ADA4-4DEC-8BD8-016258F81626}"/>
              </a:ext>
            </a:extLst>
          </p:cNvPr>
          <p:cNvSpPr>
            <a:spLocks noGrp="1"/>
          </p:cNvSpPr>
          <p:nvPr>
            <p:ph type="title"/>
          </p:nvPr>
        </p:nvSpPr>
        <p:spPr/>
        <p:txBody>
          <a:bodyPr/>
          <a:lstStyle/>
          <a:p>
            <a:r>
              <a:rPr lang="en-US" dirty="0">
                <a:solidFill>
                  <a:srgbClr val="7030A0"/>
                </a:solidFill>
              </a:rPr>
              <a:t>Make It Easier for Patients to Seek Treatment</a:t>
            </a:r>
          </a:p>
        </p:txBody>
      </p:sp>
      <p:sp>
        <p:nvSpPr>
          <p:cNvPr id="3" name="Content Placeholder 2">
            <a:extLst>
              <a:ext uri="{FF2B5EF4-FFF2-40B4-BE49-F238E27FC236}">
                <a16:creationId xmlns:a16="http://schemas.microsoft.com/office/drawing/2014/main" id="{07F9B37F-5ADC-487D-95DF-19E38DD543F1}"/>
              </a:ext>
            </a:extLst>
          </p:cNvPr>
          <p:cNvSpPr>
            <a:spLocks noGrp="1"/>
          </p:cNvSpPr>
          <p:nvPr>
            <p:ph idx="1"/>
          </p:nvPr>
        </p:nvSpPr>
        <p:spPr/>
        <p:txBody>
          <a:bodyPr/>
          <a:lstStyle/>
          <a:p>
            <a:r>
              <a:rPr lang="en-US" dirty="0"/>
              <a:t>Aflac ensures individuals are covered under universal healthcare are fully assured of medical treatment when they get sick. </a:t>
            </a:r>
          </a:p>
          <a:p>
            <a:r>
              <a:rPr lang="en-US" dirty="0"/>
              <a:t>In circumstance, this is the point at which individuals in service of a right to healthcare make their robust argument in errand of the plan.</a:t>
            </a:r>
          </a:p>
          <a:p>
            <a:r>
              <a:rPr lang="en-US" dirty="0"/>
              <a:t> Moreover, according to Koller (2017), The company enables the members to correspondingly help regulate the cost of treatments to a wieldy level for more patients.</a:t>
            </a:r>
          </a:p>
        </p:txBody>
      </p:sp>
    </p:spTree>
    <p:extLst>
      <p:ext uri="{BB962C8B-B14F-4D97-AF65-F5344CB8AC3E}">
        <p14:creationId xmlns:p14="http://schemas.microsoft.com/office/powerpoint/2010/main" val="2260137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2156D-3650-4482-AD7D-4F265F67CC2F}"/>
              </a:ext>
            </a:extLst>
          </p:cNvPr>
          <p:cNvSpPr>
            <a:spLocks noGrp="1"/>
          </p:cNvSpPr>
          <p:nvPr>
            <p:ph type="title"/>
          </p:nvPr>
        </p:nvSpPr>
        <p:spPr/>
        <p:txBody>
          <a:bodyPr/>
          <a:lstStyle/>
          <a:p>
            <a:pPr algn="ctr"/>
            <a:r>
              <a:rPr lang="en-US" dirty="0">
                <a:solidFill>
                  <a:srgbClr val="7030A0"/>
                </a:solidFill>
              </a:rPr>
              <a:t>Aflac Cons</a:t>
            </a:r>
          </a:p>
        </p:txBody>
      </p:sp>
      <p:sp>
        <p:nvSpPr>
          <p:cNvPr id="3" name="Content Placeholder 2">
            <a:extLst>
              <a:ext uri="{FF2B5EF4-FFF2-40B4-BE49-F238E27FC236}">
                <a16:creationId xmlns:a16="http://schemas.microsoft.com/office/drawing/2014/main" id="{E794819C-A061-4B2B-95D2-68ADBA7DA8E7}"/>
              </a:ext>
            </a:extLst>
          </p:cNvPr>
          <p:cNvSpPr>
            <a:spLocks noGrp="1"/>
          </p:cNvSpPr>
          <p:nvPr>
            <p:ph idx="1"/>
          </p:nvPr>
        </p:nvSpPr>
        <p:spPr/>
        <p:txBody>
          <a:bodyPr>
            <a:normAutofit fontScale="85000" lnSpcReduction="10000"/>
          </a:bodyPr>
          <a:lstStyle/>
          <a:p>
            <a:r>
              <a:rPr lang="en-US" dirty="0">
                <a:solidFill>
                  <a:srgbClr val="0070C0"/>
                </a:solidFill>
              </a:rPr>
              <a:t>They are primarily offered through the workplace.</a:t>
            </a:r>
          </a:p>
          <a:p>
            <a:r>
              <a:rPr lang="en-US" dirty="0"/>
              <a:t>Some insurance is just obtainable through employers, Aflac provides supplemental cover. </a:t>
            </a:r>
          </a:p>
          <a:p>
            <a:r>
              <a:rPr lang="en-US" dirty="0"/>
              <a:t>Specific insurance benefits not available countrywide. Not BBB credited. The company has had 325 grievances filed in contrast to them over the BBB in the past few years. </a:t>
            </a:r>
          </a:p>
          <a:p>
            <a:r>
              <a:rPr lang="en-US" dirty="0"/>
              <a:t>Some clients report hindrance with not having entitlements paid or resolved within the carrier’s promised time setting. </a:t>
            </a:r>
          </a:p>
          <a:p>
            <a:r>
              <a:rPr lang="en-US" dirty="0"/>
              <a:t>Some employers didn't offer much cover to their employees, limiting the healthcare benefits that their members access. </a:t>
            </a:r>
          </a:p>
          <a:p>
            <a:r>
              <a:rPr lang="en-US" dirty="0"/>
              <a:t>Though Aflac delivers specific supplemental strategies in some states, they mainly provide group life cover policies through the workplace (Aguilera et al., 2016).</a:t>
            </a:r>
          </a:p>
        </p:txBody>
      </p:sp>
    </p:spTree>
    <p:extLst>
      <p:ext uri="{BB962C8B-B14F-4D97-AF65-F5344CB8AC3E}">
        <p14:creationId xmlns:p14="http://schemas.microsoft.com/office/powerpoint/2010/main" val="3950168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2D92F-1547-43DB-8615-0E54FD050048}"/>
              </a:ext>
            </a:extLst>
          </p:cNvPr>
          <p:cNvSpPr>
            <a:spLocks noGrp="1"/>
          </p:cNvSpPr>
          <p:nvPr>
            <p:ph type="title"/>
          </p:nvPr>
        </p:nvSpPr>
        <p:spPr/>
        <p:txBody>
          <a:bodyPr/>
          <a:lstStyle/>
          <a:p>
            <a:r>
              <a:rPr lang="en-US" dirty="0">
                <a:solidFill>
                  <a:srgbClr val="7030A0"/>
                </a:solidFill>
              </a:rPr>
              <a:t>Aflac Could Diminish the Quality-of-Care People Receive.</a:t>
            </a:r>
          </a:p>
        </p:txBody>
      </p:sp>
      <p:sp>
        <p:nvSpPr>
          <p:cNvPr id="3" name="Content Placeholder 2">
            <a:extLst>
              <a:ext uri="{FF2B5EF4-FFF2-40B4-BE49-F238E27FC236}">
                <a16:creationId xmlns:a16="http://schemas.microsoft.com/office/drawing/2014/main" id="{785C2CB3-4C11-486B-AA97-8CB305058514}"/>
              </a:ext>
            </a:extLst>
          </p:cNvPr>
          <p:cNvSpPr>
            <a:spLocks noGrp="1"/>
          </p:cNvSpPr>
          <p:nvPr>
            <p:ph idx="1"/>
          </p:nvPr>
        </p:nvSpPr>
        <p:spPr/>
        <p:txBody>
          <a:bodyPr/>
          <a:lstStyle/>
          <a:p>
            <a:r>
              <a:rPr lang="en-US" dirty="0"/>
              <a:t>For providers, this increased demand generates a massive load as to how to classify patients to permit those with the most severe desires to benefit from treatment first. </a:t>
            </a:r>
          </a:p>
          <a:p>
            <a:r>
              <a:rPr lang="en-US" dirty="0"/>
              <a:t>Additionally, an amplified strain on medical activities and hospitals means less modified care and an augmented chance of malpractice (White 2019).</a:t>
            </a:r>
          </a:p>
        </p:txBody>
      </p:sp>
    </p:spTree>
    <p:extLst>
      <p:ext uri="{BB962C8B-B14F-4D97-AF65-F5344CB8AC3E}">
        <p14:creationId xmlns:p14="http://schemas.microsoft.com/office/powerpoint/2010/main" val="4996533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18</TotalTime>
  <Words>1950</Words>
  <Application>Microsoft Office PowerPoint</Application>
  <PresentationFormat>Widescreen</PresentationFormat>
  <Paragraphs>75</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Gothic</vt:lpstr>
      <vt:lpstr>Wingdings 3</vt:lpstr>
      <vt:lpstr>Ion Boardroom</vt:lpstr>
      <vt:lpstr>PowerPoint Presentation</vt:lpstr>
      <vt:lpstr>AMERICAN FAMILY LIFE ASSURANCE COMPANY</vt:lpstr>
      <vt:lpstr>INTRODUCTION</vt:lpstr>
      <vt:lpstr>Pros of Aflac</vt:lpstr>
      <vt:lpstr>The premiums charged by Aflac are affordable.</vt:lpstr>
      <vt:lpstr>Aflac insurance is very reliable and faster.</vt:lpstr>
      <vt:lpstr>Make It Easier for Patients to Seek Treatment</vt:lpstr>
      <vt:lpstr>Aflac Cons</vt:lpstr>
      <vt:lpstr>Aflac Could Diminish the Quality-of-Care People Receive.</vt:lpstr>
      <vt:lpstr>Coverage maximum is only $500,000</vt:lpstr>
      <vt:lpstr>Limited policy term options</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cp:revision>
  <dcterms:created xsi:type="dcterms:W3CDTF">2021-07-10T04:51:44Z</dcterms:created>
  <dcterms:modified xsi:type="dcterms:W3CDTF">2021-07-10T05:10:42Z</dcterms:modified>
</cp:coreProperties>
</file>